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oke25214\home\Ibraheem.Jawaad\Ibraheem\fft\Data\Copy%20of%20fft-dashboard-dec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100"/>
            </a:pPr>
            <a:r>
              <a:rPr lang="en-GB" sz="1100"/>
              <a:t>December 2015</a:t>
            </a:r>
          </a:p>
        </c:rich>
      </c:tx>
      <c:layout>
        <c:manualLayout>
          <c:xMode val="edge"/>
          <c:yMode val="edge"/>
          <c:x val="7.6181296409680397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687404287064154E-2"/>
          <c:y val="0.13258561103071353"/>
          <c:w val="0.87034346992796208"/>
          <c:h val="0.614502600072680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'Data Input Sheet 2014-15'!$D$10:$I$10</c:f>
              <c:strCache>
                <c:ptCount val="6"/>
                <c:pt idx="0">
                  <c:v>Extremely likely</c:v>
                </c:pt>
                <c:pt idx="1">
                  <c:v>Likely</c:v>
                </c:pt>
                <c:pt idx="2">
                  <c:v>Neither likely nor unlikely</c:v>
                </c:pt>
                <c:pt idx="3">
                  <c:v>Unlikely</c:v>
                </c:pt>
                <c:pt idx="4">
                  <c:v>Extremely unlikely</c:v>
                </c:pt>
                <c:pt idx="5">
                  <c:v>Don’t know</c:v>
                </c:pt>
              </c:strCache>
            </c:strRef>
          </c:cat>
          <c:val>
            <c:numRef>
              <c:f>'Data Input Sheet 2015-16'!$D$105:$I$105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99936"/>
        <c:axId val="90201472"/>
      </c:barChart>
      <c:catAx>
        <c:axId val="9019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0201472"/>
        <c:crosses val="autoZero"/>
        <c:auto val="1"/>
        <c:lblAlgn val="ctr"/>
        <c:lblOffset val="100"/>
        <c:noMultiLvlLbl val="0"/>
      </c:catAx>
      <c:valAx>
        <c:axId val="902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19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100"/>
            </a:pPr>
            <a:r>
              <a:rPr lang="en-GB" sz="1100"/>
              <a:t>January 2016</a:t>
            </a:r>
          </a:p>
        </c:rich>
      </c:tx>
      <c:layout>
        <c:manualLayout>
          <c:xMode val="edge"/>
          <c:yMode val="edge"/>
          <c:x val="7.6181296409680397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687404287064154E-2"/>
          <c:y val="0.13258561103071353"/>
          <c:w val="0.87034346992796208"/>
          <c:h val="0.614502600072680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'Data Input Sheet 2014-15'!$D$10:$I$10</c:f>
              <c:strCache>
                <c:ptCount val="6"/>
                <c:pt idx="0">
                  <c:v>Extremely likely</c:v>
                </c:pt>
                <c:pt idx="1">
                  <c:v>Likely</c:v>
                </c:pt>
                <c:pt idx="2">
                  <c:v>Neither likely nor unlikely</c:v>
                </c:pt>
                <c:pt idx="3">
                  <c:v>Unlikely</c:v>
                </c:pt>
                <c:pt idx="4">
                  <c:v>Extremely unlikely</c:v>
                </c:pt>
                <c:pt idx="5">
                  <c:v>Don’t know</c:v>
                </c:pt>
              </c:strCache>
            </c:strRef>
          </c:cat>
          <c:val>
            <c:numRef>
              <c:f>'Data Input Sheet 2015-16'!$D$116:$I$116</c:f>
              <c:numCache>
                <c:formatCode>General</c:formatCode>
                <c:ptCount val="6"/>
                <c:pt idx="0">
                  <c:v>10</c:v>
                </c:pt>
                <c:pt idx="1">
                  <c:v>26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83168"/>
        <c:axId val="91784704"/>
      </c:barChart>
      <c:catAx>
        <c:axId val="9178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1784704"/>
        <c:crosses val="autoZero"/>
        <c:auto val="1"/>
        <c:lblAlgn val="ctr"/>
        <c:lblOffset val="100"/>
        <c:noMultiLvlLbl val="0"/>
      </c:catAx>
      <c:valAx>
        <c:axId val="9178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78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100"/>
            </a:pPr>
            <a:r>
              <a:rPr lang="en-GB" sz="1100"/>
              <a:t>February 2016</a:t>
            </a:r>
          </a:p>
        </c:rich>
      </c:tx>
      <c:layout>
        <c:manualLayout>
          <c:xMode val="edge"/>
          <c:yMode val="edge"/>
          <c:x val="7.6181296409680397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687404287064154E-2"/>
          <c:y val="0.13258561103071353"/>
          <c:w val="0.87034346992796208"/>
          <c:h val="0.614502600072680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'Data Input Sheet 2014-15'!$D$10:$I$10</c:f>
              <c:strCache>
                <c:ptCount val="6"/>
                <c:pt idx="0">
                  <c:v>Extremely likely</c:v>
                </c:pt>
                <c:pt idx="1">
                  <c:v>Likely</c:v>
                </c:pt>
                <c:pt idx="2">
                  <c:v>Neither likely nor unlikely</c:v>
                </c:pt>
                <c:pt idx="3">
                  <c:v>Unlikely</c:v>
                </c:pt>
                <c:pt idx="4">
                  <c:v>Extremely unlikely</c:v>
                </c:pt>
                <c:pt idx="5">
                  <c:v>Don’t know</c:v>
                </c:pt>
              </c:strCache>
            </c:strRef>
          </c:cat>
          <c:val>
            <c:numRef>
              <c:f>'Data Input Sheet 2015-16'!$D$127:$I$127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1152"/>
        <c:axId val="22975232"/>
      </c:barChart>
      <c:catAx>
        <c:axId val="2296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2975232"/>
        <c:crosses val="autoZero"/>
        <c:auto val="1"/>
        <c:lblAlgn val="ctr"/>
        <c:lblOffset val="100"/>
        <c:noMultiLvlLbl val="0"/>
      </c:catAx>
      <c:valAx>
        <c:axId val="2297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6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26A18B-5CB7-4733-A24A-BF680E9936D7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3CBDAD-20CE-4631-BD44-E89FF3FD11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Friends and Family Test (FFT)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Ibraheem </a:t>
            </a:r>
            <a:r>
              <a:rPr lang="en-GB" dirty="0" err="1" smtClean="0"/>
              <a:t>Jawad</a:t>
            </a:r>
            <a:r>
              <a:rPr lang="en-GB" dirty="0" smtClean="0"/>
              <a:t> </a:t>
            </a:r>
          </a:p>
          <a:p>
            <a:r>
              <a:rPr lang="en-GB" dirty="0" smtClean="0"/>
              <a:t>Head of FFT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eedback tool which allows patients to have the opportunity to provide feedback on their experience</a:t>
            </a:r>
          </a:p>
          <a:p>
            <a:endParaRPr lang="en-GB" dirty="0" smtClean="0"/>
          </a:p>
          <a:p>
            <a:r>
              <a:rPr lang="en-GB" dirty="0" smtClean="0"/>
              <a:t>Can be used to improve service for patients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2" t="50595" r="11821" b="24603"/>
          <a:stretch/>
        </p:blipFill>
        <p:spPr bwMode="auto">
          <a:xfrm>
            <a:off x="2771800" y="4365104"/>
            <a:ext cx="4569327" cy="18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4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December 2015: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results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5284" r="8930" b="42897"/>
          <a:stretch/>
        </p:blipFill>
        <p:spPr bwMode="auto">
          <a:xfrm>
            <a:off x="174954" y="1700808"/>
            <a:ext cx="8861541" cy="223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279586"/>
              </p:ext>
            </p:extLst>
          </p:nvPr>
        </p:nvGraphicFramePr>
        <p:xfrm>
          <a:off x="1979712" y="4077072"/>
          <a:ext cx="5328592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39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/>
          <a:lstStyle/>
          <a:p>
            <a:r>
              <a:rPr lang="en-GB" dirty="0" smtClean="0"/>
              <a:t>January 2016: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46627" r="35574" b="30159"/>
          <a:stretch/>
        </p:blipFill>
        <p:spPr bwMode="auto">
          <a:xfrm>
            <a:off x="107504" y="836712"/>
            <a:ext cx="8926782" cy="187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40821"/>
              </p:ext>
            </p:extLst>
          </p:nvPr>
        </p:nvGraphicFramePr>
        <p:xfrm>
          <a:off x="1475656" y="3284984"/>
          <a:ext cx="61206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2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23217" r="18352" b="10477"/>
          <a:stretch/>
        </p:blipFill>
        <p:spPr bwMode="auto">
          <a:xfrm>
            <a:off x="755576" y="2276872"/>
            <a:ext cx="76563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6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79854" cy="698604"/>
          </a:xfrm>
        </p:spPr>
        <p:txBody>
          <a:bodyPr/>
          <a:lstStyle/>
          <a:p>
            <a:r>
              <a:rPr lang="en-GB" dirty="0" smtClean="0"/>
              <a:t>Feb 2016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40782" r="6949" b="35806"/>
          <a:stretch/>
        </p:blipFill>
        <p:spPr bwMode="auto">
          <a:xfrm>
            <a:off x="323528" y="1481801"/>
            <a:ext cx="843912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797167"/>
              </p:ext>
            </p:extLst>
          </p:nvPr>
        </p:nvGraphicFramePr>
        <p:xfrm>
          <a:off x="1475656" y="3429000"/>
          <a:ext cx="5832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92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19108" r="5280" b="17820"/>
          <a:stretch/>
        </p:blipFill>
        <p:spPr bwMode="auto">
          <a:xfrm>
            <a:off x="539552" y="1052736"/>
            <a:ext cx="825813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263</TotalTime>
  <Words>57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Friends and Family Test (FFT)</vt:lpstr>
      <vt:lpstr>What is it?</vt:lpstr>
      <vt:lpstr>Our results </vt:lpstr>
      <vt:lpstr>PowerPoint Presentation</vt:lpstr>
      <vt:lpstr>Some comments</vt:lpstr>
      <vt:lpstr>Feb 2016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and Family Test</dc:title>
  <dc:creator>Windows User</dc:creator>
  <cp:lastModifiedBy>test</cp:lastModifiedBy>
  <cp:revision>26</cp:revision>
  <cp:lastPrinted>2016-03-05T11:00:53Z</cp:lastPrinted>
  <dcterms:created xsi:type="dcterms:W3CDTF">2016-01-25T16:46:30Z</dcterms:created>
  <dcterms:modified xsi:type="dcterms:W3CDTF">2016-03-05T11:42:34Z</dcterms:modified>
</cp:coreProperties>
</file>